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3" r:id="rId6"/>
    <p:sldId id="260" r:id="rId7"/>
    <p:sldId id="261" r:id="rId8"/>
    <p:sldId id="262" r:id="rId9"/>
    <p:sldId id="266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A8CC4-5923-4886-98AA-6EDAFE5A19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7669D9-6ED1-48A6-9183-671CB0535B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D8FF1-F9B8-4E74-AC68-E10EB9EF7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CB4BB-4D97-4B72-9C84-BF2D58C2EDEE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2C305-6BD3-4ED5-AD47-3C98E3C4E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642012-2419-4F59-8036-252353C61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BF374-28F2-4647-92A0-3B50D0785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74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C9DD2-3DE8-4615-80F7-3B42A491C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36CA3E-FB9C-4DFB-AD7A-D7DFEA2C0D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242D9-2D1B-48E0-B8F7-DB3A9F462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CB4BB-4D97-4B72-9C84-BF2D58C2EDEE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301DD-131C-442C-AF49-06DEE353E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B04A2-DDA0-4884-8A4E-0E6ABABD5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BF374-28F2-4647-92A0-3B50D0785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424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6DA4C0-58FC-416F-BD4F-9BF702A90B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D9CA1F-215F-46E7-BA9A-63F22DDE3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AD53C-280B-431D-A856-891DA96A5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CB4BB-4D97-4B72-9C84-BF2D58C2EDEE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E42E0-8076-4D0A-A3AB-F1226958C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87AE8-73B8-4284-B092-F2948D992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BF374-28F2-4647-92A0-3B50D0785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70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2BB25-82B1-458C-BE6B-308477645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D5F1B-C886-4D63-A8D1-E7835392C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2DEBD7-27EC-4B18-A73E-C7CB232B4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CB4BB-4D97-4B72-9C84-BF2D58C2EDEE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23B2B-1987-4AAE-8076-743C6E5A4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55013-26BF-4CA8-AB83-99A3F3620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BF374-28F2-4647-92A0-3B50D0785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479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49111-03DA-4059-A343-A5190E0BE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574CCE-0A72-4290-A860-283E823EC5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67CE2-E33D-4178-84F9-747F989C1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CB4BB-4D97-4B72-9C84-BF2D58C2EDEE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8901C8-5D1B-4AE0-8B01-59EF7BB1C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1DB51-4A39-4A0A-87D6-00F281E5B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BF374-28F2-4647-92A0-3B50D0785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17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BBD75-135E-43E5-AB17-4F6739E69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9F29E-41FB-4020-BEA9-004E550016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F70087-28F3-45B4-A274-6B570ECC92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EF8BA-9B5D-4E68-885F-BF5E8DADE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CB4BB-4D97-4B72-9C84-BF2D58C2EDEE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FA94C8-8E91-4690-ACCC-146E39D65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9A96CD-62B4-4B18-A133-E20610E2E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BF374-28F2-4647-92A0-3B50D0785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28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CE086-057C-4D63-B9D9-121950677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E6DF4F-023E-4AF8-BBAB-F3E387D22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97D32A-CC2F-4368-8F0F-4A6C80058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2D664-6066-4655-B0A5-80639D2A5E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4BD205-200A-4543-B108-A35EE66A82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C9BAFF-8568-462F-9593-A6D73315D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CB4BB-4D97-4B72-9C84-BF2D58C2EDEE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A60635-66D3-4511-82BD-25110F2F8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C24094-C10E-453C-94DF-025290759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BF374-28F2-4647-92A0-3B50D0785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12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FE6A9-EE6C-4918-AC90-C3A11A96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256A70-8304-4155-97AB-86C0F83A3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CB4BB-4D97-4B72-9C84-BF2D58C2EDEE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FF2B01-26A8-4BDA-B5DD-FAABA5BFF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17FF8-0BFF-4EDE-BC53-8B4F2CB48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BF374-28F2-4647-92A0-3B50D0785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49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23D322-471A-44C9-AA95-88025497A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CB4BB-4D97-4B72-9C84-BF2D58C2EDEE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F158B0-8EB3-4606-84BB-EC40649A7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B2E9D6-421D-464D-818F-E0E42B353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BF374-28F2-4647-92A0-3B50D0785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99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6E591-F799-4603-ADFC-16D01C30B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2224E-2018-455B-A361-42113B85D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ED7231-FE0D-45CF-9EE1-B099E9D1C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F8BDAF-6B8B-4D39-BAF0-88F4BDF04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CB4BB-4D97-4B72-9C84-BF2D58C2EDEE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B1EFFD-3D0E-4B1E-809A-10F72603D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92AF35-348B-449C-824F-4466146D2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BF374-28F2-4647-92A0-3B50D0785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512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CA8DF-78EE-4F12-B49F-9ADA846CB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448828-40CC-4DFB-964D-760B60E5AE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F8209-1832-4C50-AEAA-AA663395CA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C3D627-43A6-4DA9-BCE8-48568C1CE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CB4BB-4D97-4B72-9C84-BF2D58C2EDEE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D2317A-BAC2-42A2-A358-7CC31EE8D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16202B-ED8C-403A-B710-5E6ACD7B8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BF374-28F2-4647-92A0-3B50D0785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905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97FA23-7886-4365-8E42-1C36E4B11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A35BB-B574-4D98-97A5-742ECDF79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71382-D251-4EF2-AD85-E2E7D72C8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2CB4BB-4D97-4B72-9C84-BF2D58C2EDEE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63293-AA05-4087-B673-8728C189E5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998A1-D77A-4E7C-84A8-E002E20093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7BF374-28F2-4647-92A0-3B50D0785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115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loso.com/management/cross-cultural-business-management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nc/3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juandomingofarnos.wordpress.com/2015/09/28/aprendizaje-agil-en-escenarios-complejos-y-dinamicos/" TargetMode="External"/><Relationship Id="rId7" Type="http://schemas.openxmlformats.org/officeDocument/2006/relationships/hyperlink" Target="https://creativecommons.org/licenses/by/3.0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en.wikipedia.org/wiki/File:Beautiful_waterfall.jpg" TargetMode="Externa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imblog.house/2016/11/07/plq2-5-cobie-round-2-2/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nc-sa/3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hotos/workplace-team-business-meeting-1245776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businessman-pn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nc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adult-african-american-american-black-1554755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nidus.com/open-platform-adoption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/3.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893407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ladyjsvoice.wordpress.com/tag/misc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lumenlearning.com/businesscommunication/chapter/11-4-visual-aids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/3.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kenscourses.com/tc1019fall2016/syndicated/agility-on-methodology/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295E7F-EA66-480B-B001-C8BE7CD61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0040" y="4892040"/>
            <a:ext cx="11548872" cy="1645920"/>
          </a:xfrm>
          <a:prstGeom prst="rect">
            <a:avLst/>
          </a:prstGeom>
          <a:solidFill>
            <a:srgbClr val="262626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624BFD-6014-41FD-BA40-D4F27989F3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686" y="5091762"/>
            <a:ext cx="7484787" cy="1264588"/>
          </a:xfrm>
        </p:spPr>
        <p:txBody>
          <a:bodyPr anchor="ctr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The Scrum-agile approach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6CD338-3013-43B2-A4E5-8D9B76EE63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02119" y="5091763"/>
            <a:ext cx="2871195" cy="1264587"/>
          </a:xfrm>
        </p:spPr>
        <p:txBody>
          <a:bodyPr anchor="ctr">
            <a:normAutofit/>
          </a:bodyPr>
          <a:lstStyle/>
          <a:p>
            <a:pPr algn="l"/>
            <a:r>
              <a:rPr lang="en-US" sz="2000">
                <a:solidFill>
                  <a:srgbClr val="FFC000"/>
                </a:solidFill>
              </a:rPr>
              <a:t>By </a:t>
            </a:r>
          </a:p>
          <a:p>
            <a:pPr algn="l"/>
            <a:r>
              <a:rPr lang="en-US" sz="2000">
                <a:solidFill>
                  <a:srgbClr val="FFC000"/>
                </a:solidFill>
              </a:rPr>
              <a:t>Christopher Harvestine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57653B-17A0-4D93-AEDC-54CDE9144E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-1" b="20742"/>
          <a:stretch/>
        </p:blipFill>
        <p:spPr>
          <a:xfrm>
            <a:off x="320040" y="320040"/>
            <a:ext cx="11548872" cy="446227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3D83728-7459-4412-A2DB-95E27AA27127}"/>
              </a:ext>
            </a:extLst>
          </p:cNvPr>
          <p:cNvSpPr txBox="1"/>
          <p:nvPr/>
        </p:nvSpPr>
        <p:spPr>
          <a:xfrm>
            <a:off x="9549046" y="4582257"/>
            <a:ext cx="231986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://www.inloso.com/management/cross-cultural-business-management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967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D29C7-52A0-4209-90FE-24C46498C942}"/>
              </a:ext>
            </a:extLst>
          </p:cNvPr>
          <p:cNvSpPr txBox="1"/>
          <p:nvPr/>
        </p:nvSpPr>
        <p:spPr>
          <a:xfrm>
            <a:off x="838201" y="345810"/>
            <a:ext cx="51205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Differences Of Waterfall And Agile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DBB15E-1A48-4983-8E6C-AF7451B08D3A}"/>
              </a:ext>
            </a:extLst>
          </p:cNvPr>
          <p:cNvSpPr txBox="1"/>
          <p:nvPr/>
        </p:nvSpPr>
        <p:spPr>
          <a:xfrm>
            <a:off x="147537" y="1825624"/>
            <a:ext cx="6282446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Waterfall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Software development process is divided into distinct phases.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Waterfall methodology is a sequential design process.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Software development will be completed as one single project.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There way of changing the requirements once the project development starts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Agile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It separates the project development lifecycle into sprints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It follows an incremental approach, small achievable goals.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 methodology that is known for its flexibility.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 methodology where testing is performed concurrently with software development.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Introduces a mindset where the software product satisfies needs of its end customers and changes itself upon customer feedback.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rrow&#10;&#10;Description automatically generated">
            <a:extLst>
              <a:ext uri="{FF2B5EF4-FFF2-40B4-BE49-F238E27FC236}">
                <a16:creationId xmlns:a16="http://schemas.microsoft.com/office/drawing/2014/main" id="{61ABE275-DE57-49E7-9649-632695C906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442" r="-3" b="1294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53" name="Arc 52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F16BE0-C68D-4E26-9D79-51D7131295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21904" b="4"/>
          <a:stretch/>
        </p:blipFill>
        <p:spPr>
          <a:xfrm>
            <a:off x="6352946" y="-12700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C206CC-D5E6-431D-BCE7-FE4FCC0C6F9C}"/>
              </a:ext>
            </a:extLst>
          </p:cNvPr>
          <p:cNvSpPr txBox="1"/>
          <p:nvPr/>
        </p:nvSpPr>
        <p:spPr>
          <a:xfrm>
            <a:off x="9884958" y="6870700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s://en.wikipedia.org/wiki/File:Beautiful_waterfall.jp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0BA00B-172C-4CF9-8782-81851D028672}"/>
              </a:ext>
            </a:extLst>
          </p:cNvPr>
          <p:cNvSpPr txBox="1"/>
          <p:nvPr/>
        </p:nvSpPr>
        <p:spPr>
          <a:xfrm>
            <a:off x="7685442" y="6870700"/>
            <a:ext cx="218681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juandomingofarnos.wordpress.com/2015/09/28/aprendizaje-agil-en-escenarios-complejos-y-dinamico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7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94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FA8E51-768F-4003-9B72-02455709634F}"/>
              </a:ext>
            </a:extLst>
          </p:cNvPr>
          <p:cNvSpPr txBox="1"/>
          <p:nvPr/>
        </p:nvSpPr>
        <p:spPr>
          <a:xfrm>
            <a:off x="6417735" y="0"/>
            <a:ext cx="5291663" cy="16287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+mj-lt"/>
                <a:ea typeface="+mj-ea"/>
                <a:cs typeface="+mj-cs"/>
              </a:rPr>
              <a:t>The Advantages Of An Agile Approach</a:t>
            </a:r>
          </a:p>
        </p:txBody>
      </p:sp>
      <p:pic>
        <p:nvPicPr>
          <p:cNvPr id="4" name="Picture 3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FA4ACB4E-A305-45C3-84D7-D0B67FD289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378" r="17496" b="1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A29709-A1B8-477F-831F-22561CA0BDD7}"/>
              </a:ext>
            </a:extLst>
          </p:cNvPr>
          <p:cNvSpPr txBox="1"/>
          <p:nvPr/>
        </p:nvSpPr>
        <p:spPr>
          <a:xfrm>
            <a:off x="6417734" y="1964988"/>
            <a:ext cx="5644564" cy="4824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It is focused client process. So, it makes sure that the user is continuously involved during every stage.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Agile teams are extremely motivated and self-organized this provides better results from the development projects.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agile software development method assures that quality of the development is maintained at all stages from inception to final product.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process is based on an incremental progress. The client and team know exactly what needs to be completed. This reduces risk in the development process.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69BD20-FE23-4C05-918E-7E59F74D541F}"/>
              </a:ext>
            </a:extLst>
          </p:cNvPr>
          <p:cNvSpPr txBox="1"/>
          <p:nvPr/>
        </p:nvSpPr>
        <p:spPr>
          <a:xfrm>
            <a:off x="9751909" y="6657945"/>
            <a:ext cx="244009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bimblog.house/2016/11/07/plq2-5-cobie-round-2-2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185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295E7F-EA66-480B-B001-C8BE7CD61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0040" y="4892040"/>
            <a:ext cx="11548872" cy="1645920"/>
          </a:xfrm>
          <a:prstGeom prst="rect">
            <a:avLst/>
          </a:prstGeom>
          <a:solidFill>
            <a:srgbClr val="262626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8242C9-5934-42DC-A4E0-12BA4E88D919}"/>
              </a:ext>
            </a:extLst>
          </p:cNvPr>
          <p:cNvSpPr txBox="1"/>
          <p:nvPr/>
        </p:nvSpPr>
        <p:spPr>
          <a:xfrm>
            <a:off x="718686" y="5091762"/>
            <a:ext cx="7484787" cy="1264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Meet The Scrum Team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DCE581-5DC3-47DB-95ED-6C7849B299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8322" r="-1" b="33793"/>
          <a:stretch/>
        </p:blipFill>
        <p:spPr>
          <a:xfrm>
            <a:off x="320040" y="320040"/>
            <a:ext cx="11548872" cy="446227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143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person, suit, person, standing&#10;&#10;Description automatically generated">
            <a:extLst>
              <a:ext uri="{FF2B5EF4-FFF2-40B4-BE49-F238E27FC236}">
                <a16:creationId xmlns:a16="http://schemas.microsoft.com/office/drawing/2014/main" id="{5C746D18-1984-44EE-8B24-9557BDA6BE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3919" r="1816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3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66767E-EE06-42FF-AD1B-581187A9CFC5}"/>
              </a:ext>
            </a:extLst>
          </p:cNvPr>
          <p:cNvSpPr txBox="1"/>
          <p:nvPr/>
        </p:nvSpPr>
        <p:spPr>
          <a:xfrm>
            <a:off x="5297762" y="2706624"/>
            <a:ext cx="6251110" cy="34838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Defines User Stories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Manages The Team Backlog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Prioritizes The Team Backlog To Streamline Development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Anticipates Client Needs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Evaluates Product Progress Continually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16DE44-E071-4BC1-9F25-88B2F1CCF6B7}"/>
              </a:ext>
            </a:extLst>
          </p:cNvPr>
          <p:cNvSpPr txBox="1"/>
          <p:nvPr/>
        </p:nvSpPr>
        <p:spPr>
          <a:xfrm>
            <a:off x="5297762" y="895086"/>
            <a:ext cx="34273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dirty="0"/>
              <a:t>The Product Owner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079B4A-63FF-49F3-B0A5-7FA5BBB8F69B}"/>
              </a:ext>
            </a:extLst>
          </p:cNvPr>
          <p:cNvSpPr txBox="1"/>
          <p:nvPr/>
        </p:nvSpPr>
        <p:spPr>
          <a:xfrm>
            <a:off x="9872134" y="6657945"/>
            <a:ext cx="231986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://www.pngall.com/businessman-p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909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D917F1-2C81-467A-A5AF-719775071893}"/>
              </a:ext>
            </a:extLst>
          </p:cNvPr>
          <p:cNvSpPr txBox="1"/>
          <p:nvPr/>
        </p:nvSpPr>
        <p:spPr>
          <a:xfrm>
            <a:off x="6421700" y="713232"/>
            <a:ext cx="5154168" cy="1197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The Scrum Master</a:t>
            </a:r>
          </a:p>
        </p:txBody>
      </p:sp>
      <p:pic>
        <p:nvPicPr>
          <p:cNvPr id="4" name="Picture 3" descr="A picture containing person, clothing, person, smiling&#10;&#10;Description automatically generated">
            <a:extLst>
              <a:ext uri="{FF2B5EF4-FFF2-40B4-BE49-F238E27FC236}">
                <a16:creationId xmlns:a16="http://schemas.microsoft.com/office/drawing/2014/main" id="{34556481-DB44-4897-A0CA-2217942122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1" b="16695"/>
          <a:stretch/>
        </p:blipFill>
        <p:spPr>
          <a:xfrm>
            <a:off x="20" y="10"/>
            <a:ext cx="5495089" cy="6857990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05594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3A85108-5169-4BE1-8AE1-E6F86E538CBE}"/>
              </a:ext>
            </a:extLst>
          </p:cNvPr>
          <p:cNvSpPr txBox="1"/>
          <p:nvPr/>
        </p:nvSpPr>
        <p:spPr>
          <a:xfrm>
            <a:off x="6421700" y="2048256"/>
            <a:ext cx="5154168" cy="41239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A Servant Leader That Removes Roadblocks To Progress.</a:t>
            </a:r>
          </a:p>
          <a:p>
            <a:pPr marL="571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Protects Teams By Empowering Them</a:t>
            </a:r>
          </a:p>
          <a:p>
            <a:pPr marL="571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Works With Leadership To Get Tools And Training For The Team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Creates Scrum Ceremonies To Ensure The Team Is On Track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Champions Information Radiators For Teams And Stakeholders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3752866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B8D123-602D-42DF-BBAB-164360EBB5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184" r="-1" b="-1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39" name="Freeform: Shape 38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63693B-4E71-4D65-8473-8268D2ADD907}"/>
              </a:ext>
            </a:extLst>
          </p:cNvPr>
          <p:cNvSpPr txBox="1"/>
          <p:nvPr/>
        </p:nvSpPr>
        <p:spPr>
          <a:xfrm>
            <a:off x="8720431" y="180975"/>
            <a:ext cx="3633746" cy="6242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latin typeface="+mj-lt"/>
                <a:ea typeface="+mj-ea"/>
                <a:cs typeface="+mj-cs"/>
              </a:rPr>
              <a:t>The Developer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E1BE37-7A9B-4DBF-8778-E0FF522E7598}"/>
              </a:ext>
            </a:extLst>
          </p:cNvPr>
          <p:cNvSpPr txBox="1"/>
          <p:nvPr/>
        </p:nvSpPr>
        <p:spPr>
          <a:xfrm>
            <a:off x="8224012" y="1497044"/>
            <a:ext cx="3633747" cy="4495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Achieves Goals Defined For Each Sprint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Identifies Issues With     Development And Reports To the Scrum Master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Attend Daily Scrum Meetings And Report Completed Tasks.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Communicates And Collaborates With Other Team Members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81F7CA-A432-45A8-BD19-F441622C3A47}"/>
              </a:ext>
            </a:extLst>
          </p:cNvPr>
          <p:cNvSpPr txBox="1"/>
          <p:nvPr/>
        </p:nvSpPr>
        <p:spPr>
          <a:xfrm>
            <a:off x="7760265" y="6657945"/>
            <a:ext cx="218681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inidus.com/open-platform-adoption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957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404C5B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13DEB3-F168-43CD-8AD4-725E449AE4FE}"/>
              </a:ext>
            </a:extLst>
          </p:cNvPr>
          <p:cNvSpPr txBox="1"/>
          <p:nvPr/>
        </p:nvSpPr>
        <p:spPr>
          <a:xfrm>
            <a:off x="524256" y="491260"/>
            <a:ext cx="6594189" cy="1625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Product Tester</a:t>
            </a:r>
            <a:endParaRPr lang="en-US" sz="44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9BA9D-881E-4F00-BF38-4E2954C35B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695" r="-3" b="-3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6F1BFB-F059-4F9D-83F9-E10407DD74DE}"/>
              </a:ext>
            </a:extLst>
          </p:cNvPr>
          <p:cNvSpPr txBox="1"/>
          <p:nvPr/>
        </p:nvSpPr>
        <p:spPr>
          <a:xfrm>
            <a:off x="8029319" y="917725"/>
            <a:ext cx="3424739" cy="4852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000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FFFFFF"/>
                </a:solidFill>
              </a:rPr>
              <a:t>Makes Comparisons Between The Product Backlog And The Product</a:t>
            </a:r>
          </a:p>
          <a:p>
            <a:pPr marL="571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>
              <a:solidFill>
                <a:srgbClr val="FFFFFF"/>
              </a:solidFill>
            </a:endParaRPr>
          </a:p>
          <a:p>
            <a:pPr marL="4000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FFFFFF"/>
                </a:solidFill>
              </a:rPr>
              <a:t>Identify Bugs And Exception Handling In The Code</a:t>
            </a:r>
          </a:p>
          <a:p>
            <a:pPr marL="571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FFFFFF"/>
                </a:solidFill>
              </a:rPr>
              <a:t>Attends Sprint Retrospectives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FFFFFF"/>
                </a:solidFill>
              </a:rPr>
              <a:t>Tests Code Throughout The Current Sprint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FFFFFF"/>
                </a:solidFill>
              </a:rPr>
              <a:t>Works Closely With Developers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560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9CD2D09-B1BB-4DF5-9E1C-3D21B21ED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0431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3355637-BA71-4F63-94C9-E77BF81BD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0E05AC-EECB-46E7-81FC-CA470BBEBCB0}"/>
              </a:ext>
            </a:extLst>
          </p:cNvPr>
          <p:cNvSpPr txBox="1"/>
          <p:nvPr/>
        </p:nvSpPr>
        <p:spPr>
          <a:xfrm>
            <a:off x="804997" y="798445"/>
            <a:ext cx="5376727" cy="1311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What is Scrum-Agile?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F81B9F-AC3E-441D-A8FA-668C2927CF31}"/>
              </a:ext>
            </a:extLst>
          </p:cNvPr>
          <p:cNvSpPr txBox="1"/>
          <p:nvPr/>
        </p:nvSpPr>
        <p:spPr>
          <a:xfrm>
            <a:off x="804997" y="2214992"/>
            <a:ext cx="4706803" cy="55574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A process in which teams can manage a project by breaking it up in several stages.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It starts with the customer’s expectations of how they want the product to be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It involves constant collaboration between team members and stake holders to make informed decisions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It is dynamic and able to change directions to fit the customer’s needs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23" name="Freeform 49">
            <a:extLst>
              <a:ext uri="{FF2B5EF4-FFF2-40B4-BE49-F238E27FC236}">
                <a16:creationId xmlns:a16="http://schemas.microsoft.com/office/drawing/2014/main" id="{967C29FE-FD32-4AFB-AD20-DBDF5864B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5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picture containing person, suit, person, clothing&#10;&#10;Description automatically generated">
            <a:extLst>
              <a:ext uri="{FF2B5EF4-FFF2-40B4-BE49-F238E27FC236}">
                <a16:creationId xmlns:a16="http://schemas.microsoft.com/office/drawing/2014/main" id="{426CAC7F-63D6-478A-800A-7F215FAAAF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59" r="3" b="3"/>
          <a:stretch/>
        </p:blipFill>
        <p:spPr>
          <a:xfrm>
            <a:off x="6893318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B9D37E-41DD-4536-9708-E1B544627CC6}"/>
              </a:ext>
            </a:extLst>
          </p:cNvPr>
          <p:cNvSpPr txBox="1"/>
          <p:nvPr/>
        </p:nvSpPr>
        <p:spPr>
          <a:xfrm>
            <a:off x="9884958" y="6657945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ladyjsvoice.wordpress.com/tag/misc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402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B304A14-32D0-4873-B914-423ED7B8D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CFA238-1A9B-46AA-BE56-86D4F87DED3B}"/>
              </a:ext>
            </a:extLst>
          </p:cNvPr>
          <p:cNvSpPr txBox="1"/>
          <p:nvPr/>
        </p:nvSpPr>
        <p:spPr>
          <a:xfrm>
            <a:off x="838200" y="365125"/>
            <a:ext cx="53875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Why Is Agile So Popular?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C6A1D-4F2B-4259-B82D-79F7B646BD6D}"/>
              </a:ext>
            </a:extLst>
          </p:cNvPr>
          <p:cNvSpPr txBox="1"/>
          <p:nvPr/>
        </p:nvSpPr>
        <p:spPr>
          <a:xfrm>
            <a:off x="838200" y="1825625"/>
            <a:ext cx="538750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1-4 Week sprints create a sense of urgency and creates increased productivity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Products completed early gives the stakeholder a chance for feedback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It holds productive and effective meetings which allows the developers a chance to get the resources they need in order to complete their sprint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Encourages a low level of management which negates things like micromanaging</a:t>
            </a:r>
          </a:p>
        </p:txBody>
      </p:sp>
      <p:pic>
        <p:nvPicPr>
          <p:cNvPr id="4" name="Picture 3" descr="A picture containing text, table, person, indoor&#10;&#10;Description automatically generated">
            <a:extLst>
              <a:ext uri="{FF2B5EF4-FFF2-40B4-BE49-F238E27FC236}">
                <a16:creationId xmlns:a16="http://schemas.microsoft.com/office/drawing/2014/main" id="{199458F8-D9A8-4E8D-9412-EB65E91383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075" r="12079" b="2"/>
          <a:stretch/>
        </p:blipFill>
        <p:spPr>
          <a:xfrm>
            <a:off x="6621294" y="1295416"/>
            <a:ext cx="5570706" cy="5562584"/>
          </a:xfrm>
          <a:custGeom>
            <a:avLst/>
            <a:gdLst/>
            <a:ahLst/>
            <a:cxnLst/>
            <a:rect l="l" t="t" r="r" b="b"/>
            <a:pathLst>
              <a:path w="5570706" h="5562584">
                <a:moveTo>
                  <a:pt x="3374687" y="0"/>
                </a:moveTo>
                <a:cubicBezTo>
                  <a:pt x="4190094" y="0"/>
                  <a:pt x="4937956" y="289196"/>
                  <a:pt x="5521301" y="770615"/>
                </a:cubicBezTo>
                <a:lnTo>
                  <a:pt x="5570706" y="815517"/>
                </a:lnTo>
                <a:lnTo>
                  <a:pt x="5570706" y="5562584"/>
                </a:lnTo>
                <a:lnTo>
                  <a:pt x="808135" y="5562584"/>
                </a:lnTo>
                <a:lnTo>
                  <a:pt x="770615" y="5521302"/>
                </a:lnTo>
                <a:cubicBezTo>
                  <a:pt x="289196" y="4937957"/>
                  <a:pt x="0" y="4190095"/>
                  <a:pt x="0" y="3374687"/>
                </a:cubicBezTo>
                <a:cubicBezTo>
                  <a:pt x="0" y="1510899"/>
                  <a:pt x="1510899" y="0"/>
                  <a:pt x="3374687" y="0"/>
                </a:cubicBezTo>
                <a:close/>
              </a:path>
            </a:pathLst>
          </a:cu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1D460C86-854F-4FB3-ABC2-E823D8FEB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3451" y="1656147"/>
            <a:ext cx="546100" cy="54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BB48116A-278A-4CC5-89D3-9DE8E8FF1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739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C481DE-457D-45D7-A958-8BD269835BC6}"/>
              </a:ext>
            </a:extLst>
          </p:cNvPr>
          <p:cNvSpPr txBox="1"/>
          <p:nvPr/>
        </p:nvSpPr>
        <p:spPr>
          <a:xfrm>
            <a:off x="10005184" y="6657945"/>
            <a:ext cx="218681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courses.lumenlearning.com/businesscommunication/chapter/11-4-visual-aid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766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E61A9752-1777-4FA6-BD36-E2A45894D3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2538" r="9091" b="-1"/>
          <a:stretch/>
        </p:blipFill>
        <p:spPr>
          <a:xfrm>
            <a:off x="-305" y="-1"/>
            <a:ext cx="6423053" cy="68580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4F266AD-725B-4A9D-B448-4C000F95C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8AE256-AB0B-426A-A5F0-99C9FB637B58}"/>
              </a:ext>
            </a:extLst>
          </p:cNvPr>
          <p:cNvSpPr txBox="1"/>
          <p:nvPr/>
        </p:nvSpPr>
        <p:spPr>
          <a:xfrm>
            <a:off x="6660723" y="403085"/>
            <a:ext cx="4800261" cy="1644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What are the Stages Of Agile Development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659CDF-4C8E-4142-A26D-A18B246E8626}"/>
              </a:ext>
            </a:extLst>
          </p:cNvPr>
          <p:cNvSpPr txBox="1"/>
          <p:nvPr/>
        </p:nvSpPr>
        <p:spPr>
          <a:xfrm>
            <a:off x="4115706" y="6657945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kenscourses.com/tc1019fall2016/syndicated/agility-on-methodology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663004-4D3C-4583-BDC7-C626492D3819}"/>
              </a:ext>
            </a:extLst>
          </p:cNvPr>
          <p:cNvSpPr txBox="1"/>
          <p:nvPr/>
        </p:nvSpPr>
        <p:spPr>
          <a:xfrm>
            <a:off x="6134731" y="2558685"/>
            <a:ext cx="5852243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Projects are envisioned and prioritized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Diagram requirements for the initial sprint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Construction of the product with iteration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quality of product continually and document results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Deliver product to stakeholders and customers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Solicit feedback from the customer and stakeholders and </a:t>
            </a:r>
          </a:p>
          <a:p>
            <a:r>
              <a:rPr lang="en-US" dirty="0"/>
              <a:t>      gather information to incorporate into the next sprint.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288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617</Words>
  <Application>Microsoft Office PowerPoint</Application>
  <PresentationFormat>Widescreen</PresentationFormat>
  <Paragraphs>110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Meiryo</vt:lpstr>
      <vt:lpstr>Arial</vt:lpstr>
      <vt:lpstr>Calibri</vt:lpstr>
      <vt:lpstr>Calibri Light</vt:lpstr>
      <vt:lpstr>Office Theme</vt:lpstr>
      <vt:lpstr>The Scrum-agile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Scrum-agile approach</dc:title>
  <dc:creator>Chris Harvestine</dc:creator>
  <cp:lastModifiedBy>Chris Harvestine</cp:lastModifiedBy>
  <cp:revision>1</cp:revision>
  <dcterms:created xsi:type="dcterms:W3CDTF">2020-12-14T05:09:56Z</dcterms:created>
  <dcterms:modified xsi:type="dcterms:W3CDTF">2020-12-14T05:10:06Z</dcterms:modified>
</cp:coreProperties>
</file>